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FB8BA-7552-4252-B00E-6E3F97F05B38}" type="datetimeFigureOut">
              <a:rPr lang="fr-FR" smtClean="0"/>
              <a:pPr/>
              <a:t>26/05/2020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79C53-6A69-49D3-B444-999B0981C7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hyperlink" Target="https://www.google.com/url?sa=i&amp;rct=j&amp;q=&amp;esrc=s&amp;source=images&amp;cd=&amp;ved=2ahUKEwjrgcO0jrXkAhWH2hQKHd2EBSoQjRx6BAgBEAQ&amp;url=https://www.lemonde.fr/blog/lunettesrouges/2019/07/27/face-aux-murs-de-nouveau-ernest-pignon-ernest/&amp;psig=AOvVaw110nguOVJ__B7zdE_4_7Bb&amp;ust=156761588096876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338437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r-FR" i="1" dirty="0" smtClean="0">
                <a:latin typeface="Adobe Caslon Pro Bold" pitchFamily="18" charset="0"/>
              </a:rPr>
              <a:t>LES ARTS PLASTIQUES</a:t>
            </a:r>
            <a:br>
              <a:rPr lang="fr-FR" i="1" dirty="0" smtClean="0">
                <a:latin typeface="Adobe Caslon Pro Bold" pitchFamily="18" charset="0"/>
              </a:rPr>
            </a:br>
            <a:r>
              <a:rPr lang="fr-FR" i="1" dirty="0" smtClean="0">
                <a:latin typeface="Adobe Caslon Pro Bold" pitchFamily="18" charset="0"/>
              </a:rPr>
              <a:t>EN SECONDE</a:t>
            </a:r>
            <a:br>
              <a:rPr lang="fr-FR" i="1" dirty="0" smtClean="0">
                <a:latin typeface="Adobe Caslon Pro Bold" pitchFamily="18" charset="0"/>
              </a:rPr>
            </a:br>
            <a:r>
              <a:rPr lang="fr-FR" i="1" dirty="0" smtClean="0">
                <a:latin typeface="Adobe Caslon Pro Bold" pitchFamily="18" charset="0"/>
              </a:rPr>
              <a:t/>
            </a:r>
            <a:br>
              <a:rPr lang="fr-FR" i="1" dirty="0" smtClean="0">
                <a:latin typeface="Adobe Caslon Pro Bold" pitchFamily="18" charset="0"/>
              </a:rPr>
            </a:br>
            <a:r>
              <a:rPr lang="fr-FR" sz="2700" dirty="0" smtClean="0">
                <a:latin typeface="Comic Sans MS" pitchFamily="66" charset="0"/>
              </a:rPr>
              <a:t>C’est un enseignement facultatif de </a:t>
            </a:r>
            <a:br>
              <a:rPr lang="fr-FR" sz="2700" dirty="0" smtClean="0">
                <a:latin typeface="Comic Sans MS" pitchFamily="66" charset="0"/>
              </a:rPr>
            </a:br>
            <a:r>
              <a:rPr lang="fr-FR" sz="2700" dirty="0" smtClean="0">
                <a:latin typeface="Comic Sans MS" pitchFamily="66" charset="0"/>
              </a:rPr>
              <a:t>3 heures par semaine :</a:t>
            </a:r>
            <a:br>
              <a:rPr lang="fr-FR" sz="2700" dirty="0" smtClean="0">
                <a:latin typeface="Comic Sans MS" pitchFamily="66" charset="0"/>
              </a:rPr>
            </a:br>
            <a:r>
              <a:rPr lang="fr-FR" sz="2700" dirty="0" smtClean="0">
                <a:latin typeface="Comic Sans MS" pitchFamily="66" charset="0"/>
              </a:rPr>
              <a:t>- 2 heures de pratique</a:t>
            </a:r>
            <a:br>
              <a:rPr lang="fr-FR" sz="2700" dirty="0" smtClean="0">
                <a:latin typeface="Comic Sans MS" pitchFamily="66" charset="0"/>
              </a:rPr>
            </a:br>
            <a:r>
              <a:rPr lang="fr-FR" sz="2700" dirty="0" smtClean="0">
                <a:latin typeface="Comic Sans MS" pitchFamily="66" charset="0"/>
              </a:rPr>
              <a:t>- 1 heure de théorie</a:t>
            </a:r>
            <a:r>
              <a:rPr lang="fr-FR" i="1" dirty="0" smtClean="0">
                <a:latin typeface="Adobe Caslon Pro Bold" pitchFamily="18" charset="0"/>
              </a:rPr>
              <a:t/>
            </a:r>
            <a:br>
              <a:rPr lang="fr-FR" i="1" dirty="0" smtClean="0">
                <a:latin typeface="Adobe Caslon Pro Bold" pitchFamily="18" charset="0"/>
              </a:rPr>
            </a:br>
            <a:endParaRPr lang="fr-FR" i="1" dirty="0">
              <a:latin typeface="Adobe Caslon Pro Bold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7772400" cy="1772816"/>
          </a:xfrm>
        </p:spPr>
        <p:txBody>
          <a:bodyPr>
            <a:normAutofit fontScale="90000"/>
          </a:bodyPr>
          <a:lstStyle/>
          <a:p>
            <a:r>
              <a:rPr lang="fr-FR" sz="2800" dirty="0" smtClean="0">
                <a:latin typeface="Comic Sans MS" pitchFamily="66" charset="0"/>
              </a:rPr>
              <a:t>En théorie :  Histoire de l’art</a:t>
            </a:r>
            <a:br>
              <a:rPr lang="fr-FR" sz="28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/>
            </a:r>
            <a:br>
              <a:rPr lang="fr-FR" sz="28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>Un devoir maison par vacances pour acquérir une méthode d’analyse d’œuvre</a:t>
            </a:r>
            <a:br>
              <a:rPr lang="fr-FR" sz="28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/>
            </a:r>
            <a:br>
              <a:rPr lang="fr-FR" sz="28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/>
            </a:r>
            <a:br>
              <a:rPr lang="fr-FR" sz="2800" dirty="0" smtClean="0">
                <a:latin typeface="Comic Sans MS" pitchFamily="66" charset="0"/>
              </a:rPr>
            </a:br>
            <a:endParaRPr lang="fr-FR" sz="2800" dirty="0">
              <a:latin typeface="Comic Sans MS" pitchFamily="66" charset="0"/>
            </a:endParaRPr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107504" y="4653136"/>
            <a:ext cx="6400800" cy="1752600"/>
          </a:xfrm>
        </p:spPr>
        <p:txBody>
          <a:bodyPr>
            <a:noAutofit/>
          </a:bodyPr>
          <a:lstStyle/>
          <a:p>
            <a:r>
              <a:rPr lang="fr-FR" sz="2500" dirty="0" smtClean="0">
                <a:solidFill>
                  <a:schemeClr val="tx1"/>
                </a:solidFill>
                <a:latin typeface="Comic Sans MS" pitchFamily="66" charset="0"/>
              </a:rPr>
              <a:t>Acquisition d’une méthode permettant </a:t>
            </a:r>
            <a:r>
              <a:rPr lang="fr-FR" sz="2500" dirty="0" smtClean="0">
                <a:solidFill>
                  <a:schemeClr val="tx1"/>
                </a:solidFill>
                <a:latin typeface="Comic Sans MS" pitchFamily="66" charset="0"/>
              </a:rPr>
              <a:t>d’approfondir </a:t>
            </a:r>
            <a:r>
              <a:rPr lang="fr-FR" sz="2500" dirty="0" smtClean="0">
                <a:solidFill>
                  <a:schemeClr val="tx1"/>
                </a:solidFill>
                <a:latin typeface="Comic Sans MS" pitchFamily="66" charset="0"/>
              </a:rPr>
              <a:t>un projet en pratique (recherche de références …)</a:t>
            </a:r>
            <a:endParaRPr lang="fr-FR" sz="2500" dirty="0">
              <a:solidFill>
                <a:schemeClr val="tx1"/>
              </a:solidFill>
            </a:endParaRPr>
          </a:p>
        </p:txBody>
      </p:sp>
      <p:pic>
        <p:nvPicPr>
          <p:cNvPr id="3074" name="Picture 2" descr="E:\cours lycée 2019-2020\seconde\pratique\sous les pavés\travaux\Chloé Bluet\proj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3356992"/>
            <a:ext cx="2195520" cy="3150546"/>
          </a:xfrm>
          <a:prstGeom prst="rect">
            <a:avLst/>
          </a:prstGeom>
          <a:noFill/>
        </p:spPr>
      </p:pic>
      <p:pic>
        <p:nvPicPr>
          <p:cNvPr id="5" name="Image 4" descr="composition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3568" y="2060848"/>
            <a:ext cx="2613117" cy="2137426"/>
          </a:xfrm>
          <a:prstGeom prst="rect">
            <a:avLst/>
          </a:prstGeom>
        </p:spPr>
      </p:pic>
      <p:pic>
        <p:nvPicPr>
          <p:cNvPr id="7" name="irc_mi" descr="Résultat de recherche d'images pour &quot;ernest pignon ernest caravage&quot;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1916832"/>
            <a:ext cx="1736922" cy="270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691680" y="260648"/>
            <a:ext cx="5900192" cy="965969"/>
          </a:xfrm>
        </p:spPr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Des sorties culturelles</a:t>
            </a:r>
            <a:endParaRPr lang="fr-FR" sz="2800" dirty="0">
              <a:latin typeface="Comic Sans MS" pitchFamily="66" charset="0"/>
            </a:endParaRPr>
          </a:p>
        </p:txBody>
      </p:sp>
      <p:sp>
        <p:nvSpPr>
          <p:cNvPr id="6" name="Sous-titre 5"/>
          <p:cNvSpPr>
            <a:spLocks noGrp="1"/>
          </p:cNvSpPr>
          <p:nvPr>
            <p:ph type="subTitle" idx="1"/>
          </p:nvPr>
        </p:nvSpPr>
        <p:spPr>
          <a:xfrm>
            <a:off x="2051720" y="5589240"/>
            <a:ext cx="6552728" cy="792088"/>
          </a:xfrm>
        </p:spPr>
        <p:txBody>
          <a:bodyPr>
            <a:normAutofit/>
          </a:bodyPr>
          <a:lstStyle/>
          <a:p>
            <a:r>
              <a:rPr lang="fr-FR" sz="2800" dirty="0" smtClean="0">
                <a:solidFill>
                  <a:schemeClr val="tx1"/>
                </a:solidFill>
                <a:latin typeface="Comic Sans MS" pitchFamily="66" charset="0"/>
              </a:rPr>
              <a:t>Musée des beaux Arts de Rouen …</a:t>
            </a:r>
            <a:endParaRPr lang="fr-FR" sz="2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5" name="Picture 2" descr="E:\cours lycée 2019-2020\actions culturelles\Visite beaux Arts de Rouen - Parcours Regard\P15100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00808"/>
            <a:ext cx="3419872" cy="2564904"/>
          </a:xfrm>
          <a:prstGeom prst="rect">
            <a:avLst/>
          </a:prstGeom>
          <a:noFill/>
        </p:spPr>
      </p:pic>
      <p:pic>
        <p:nvPicPr>
          <p:cNvPr id="7" name="Picture 2" descr="E:\cours lycée 2019-2020\actions culturelles\Visite beaux Arts de Rouen - Parcours Regard\P15101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636912"/>
            <a:ext cx="3515883" cy="26369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Un voyage culturel de plusieurs jours à Paris avec les élèves de l’option musique </a:t>
            </a:r>
            <a:endParaRPr lang="fr-FR" sz="2800" dirty="0">
              <a:latin typeface="Comic Sans MS" pitchFamily="66" charset="0"/>
            </a:endParaRPr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3131840" y="2204864"/>
            <a:ext cx="5864696" cy="1224136"/>
          </a:xfrm>
        </p:spPr>
        <p:txBody>
          <a:bodyPr>
            <a:normAutofit fontScale="92500" lnSpcReduction="20000"/>
          </a:bodyPr>
          <a:lstStyle/>
          <a:p>
            <a:r>
              <a:rPr lang="fr-FR" sz="2800" dirty="0" smtClean="0">
                <a:solidFill>
                  <a:schemeClr val="tx1"/>
                </a:solidFill>
                <a:latin typeface="Comic Sans MS" pitchFamily="66" charset="0"/>
              </a:rPr>
              <a:t>L</a:t>
            </a:r>
            <a:r>
              <a:rPr lang="fr-FR" sz="2800" dirty="0" smtClean="0">
                <a:solidFill>
                  <a:schemeClr val="tx1"/>
                </a:solidFill>
                <a:latin typeface="Comic Sans MS" pitchFamily="66" charset="0"/>
              </a:rPr>
              <a:t>’année </a:t>
            </a:r>
            <a:r>
              <a:rPr lang="fr-FR" sz="2800" dirty="0" smtClean="0">
                <a:solidFill>
                  <a:schemeClr val="tx1"/>
                </a:solidFill>
                <a:latin typeface="Comic Sans MS" pitchFamily="66" charset="0"/>
              </a:rPr>
              <a:t>dernière :</a:t>
            </a:r>
          </a:p>
          <a:p>
            <a:r>
              <a:rPr lang="fr-FR" sz="2800" dirty="0" smtClean="0">
                <a:solidFill>
                  <a:schemeClr val="tx1"/>
                </a:solidFill>
                <a:latin typeface="Comic Sans MS" pitchFamily="66" charset="0"/>
              </a:rPr>
              <a:t>Musée Rodin, Quartier Latin, Musée des Arts et Métiers</a:t>
            </a:r>
            <a:endParaRPr lang="fr-FR" sz="2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6" name="Picture 2" descr="E:\cours lycée 2019-2020\actions culturelles\Voyage à Paris\brodin (1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2736304" cy="2052228"/>
          </a:xfrm>
          <a:prstGeom prst="rect">
            <a:avLst/>
          </a:prstGeom>
          <a:noFill/>
        </p:spPr>
      </p:pic>
      <p:pic>
        <p:nvPicPr>
          <p:cNvPr id="7" name="Picture 2" descr="E:\cours lycée 2019-2020\actions culturelles\Voyage à Paris\dcnam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365104"/>
            <a:ext cx="2819805" cy="2114854"/>
          </a:xfrm>
          <a:prstGeom prst="rect">
            <a:avLst/>
          </a:prstGeom>
          <a:noFill/>
        </p:spPr>
      </p:pic>
      <p:pic>
        <p:nvPicPr>
          <p:cNvPr id="8" name="Picture 2" descr="E:\cours lycée 2019-2020\actions culturelles\Voyage à Paris\cquartier latin  odéon   nd (1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429000"/>
            <a:ext cx="2350156" cy="285293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251520" y="1124744"/>
            <a:ext cx="7772400" cy="576063"/>
          </a:xfrm>
        </p:spPr>
        <p:txBody>
          <a:bodyPr>
            <a:normAutofit fontScale="90000"/>
          </a:bodyPr>
          <a:lstStyle/>
          <a:p>
            <a:r>
              <a:rPr lang="fr-FR" sz="3100" dirty="0" smtClean="0">
                <a:latin typeface="Comic Sans MS" pitchFamily="66" charset="0"/>
              </a:rPr>
              <a:t>Musée d’Art Moderne de la Ville de Paris, </a:t>
            </a:r>
            <a:br>
              <a:rPr lang="fr-FR" sz="31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/>
            </a:r>
            <a:br>
              <a:rPr lang="fr-FR" sz="28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/>
            </a:r>
            <a:br>
              <a:rPr lang="fr-FR" sz="28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/>
            </a:r>
            <a:br>
              <a:rPr lang="fr-FR" sz="28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/>
            </a:r>
            <a:br>
              <a:rPr lang="fr-FR" sz="2800" dirty="0" smtClean="0">
                <a:latin typeface="Comic Sans MS" pitchFamily="66" charset="0"/>
              </a:rPr>
            </a:br>
            <a:endParaRPr lang="fr-FR" sz="2800" u="sng" dirty="0">
              <a:latin typeface="Comic Sans MS" pitchFamily="66" charset="0"/>
            </a:endParaRPr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3635896" y="2060848"/>
            <a:ext cx="5288632" cy="1561728"/>
          </a:xfrm>
        </p:spPr>
        <p:txBody>
          <a:bodyPr>
            <a:noAutofit/>
          </a:bodyPr>
          <a:lstStyle/>
          <a:p>
            <a:r>
              <a:rPr lang="fr-FR" sz="2800" dirty="0" smtClean="0">
                <a:solidFill>
                  <a:schemeClr val="tx1"/>
                </a:solidFill>
                <a:latin typeface="Comic Sans MS" pitchFamily="66" charset="0"/>
              </a:rPr>
              <a:t>Théâtre à la Cartoucherie de Vincennes avec rencontre du metteur en scène et les comédiennes de la pièce </a:t>
            </a:r>
            <a:br>
              <a:rPr lang="fr-FR" sz="28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fr-FR" sz="2800" u="sng" dirty="0" smtClean="0">
                <a:solidFill>
                  <a:schemeClr val="tx1"/>
                </a:solidFill>
                <a:latin typeface="Comic Sans MS" pitchFamily="66" charset="0"/>
              </a:rPr>
              <a:t>Les Métamorphoses</a:t>
            </a:r>
            <a:endParaRPr lang="fr-FR" sz="2800" dirty="0">
              <a:solidFill>
                <a:schemeClr val="tx1"/>
              </a:solidFill>
            </a:endParaRPr>
          </a:p>
        </p:txBody>
      </p:sp>
      <p:pic>
        <p:nvPicPr>
          <p:cNvPr id="5122" name="Picture 2" descr="E:\cours lycée 2019-2020\administratif\voyage paris\photos\mnam masqu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3024336" cy="2268252"/>
          </a:xfrm>
          <a:prstGeom prst="rect">
            <a:avLst/>
          </a:prstGeom>
          <a:noFill/>
        </p:spPr>
      </p:pic>
      <p:pic>
        <p:nvPicPr>
          <p:cNvPr id="5123" name="Picture 3" descr="E:\cours lycée 2019-2020\administratif\voyage paris\photos\P15105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221088"/>
            <a:ext cx="3059832" cy="229487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6190456" cy="722511"/>
          </a:xfrm>
        </p:spPr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Le Musée du Louvre</a:t>
            </a:r>
            <a:endParaRPr lang="fr-FR" sz="2800" dirty="0">
              <a:latin typeface="Comic Sans MS" pitchFamily="66" charset="0"/>
            </a:endParaRPr>
          </a:p>
        </p:txBody>
      </p:sp>
      <p:sp>
        <p:nvSpPr>
          <p:cNvPr id="6" name="Sous-titre 5"/>
          <p:cNvSpPr>
            <a:spLocks noGrp="1"/>
          </p:cNvSpPr>
          <p:nvPr>
            <p:ph type="subTitle" idx="1"/>
          </p:nvPr>
        </p:nvSpPr>
        <p:spPr>
          <a:xfrm>
            <a:off x="467544" y="3501008"/>
            <a:ext cx="4744616" cy="1104528"/>
          </a:xfrm>
        </p:spPr>
        <p:txBody>
          <a:bodyPr>
            <a:normAutofit fontScale="92500" lnSpcReduction="20000"/>
          </a:bodyPr>
          <a:lstStyle/>
          <a:p>
            <a:r>
              <a:rPr lang="fr-FR" sz="2800" dirty="0" smtClean="0">
                <a:solidFill>
                  <a:schemeClr val="tx1"/>
                </a:solidFill>
                <a:latin typeface="Comic Sans MS" pitchFamily="66" charset="0"/>
              </a:rPr>
              <a:t>Et un hébergement dans un hôtel particulier au cœur du quartier du marais</a:t>
            </a:r>
            <a:endParaRPr lang="fr-FR" sz="2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098" name="Picture 2" descr="E:\cours lycée 2019-2020\administratif\voyage paris\diaporama présentation\Fauconnier-entree-Alikaphoto-IMG_3529-1024x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221088"/>
            <a:ext cx="3563888" cy="2377086"/>
          </a:xfrm>
          <a:prstGeom prst="rect">
            <a:avLst/>
          </a:prstGeom>
          <a:noFill/>
        </p:spPr>
      </p:pic>
      <p:pic>
        <p:nvPicPr>
          <p:cNvPr id="4099" name="Picture 3" descr="E:\cours lycée 2019-2020\administratif\voyage paris\photos\photo aymeric\1 (8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908720"/>
            <a:ext cx="3182815" cy="246289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788024" y="-459432"/>
            <a:ext cx="4355976" cy="5040560"/>
          </a:xfrm>
        </p:spPr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Et ouvert à tous, </a:t>
            </a:r>
            <a:br>
              <a:rPr lang="fr-FR" sz="28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>un club Infographie, </a:t>
            </a:r>
            <a:br>
              <a:rPr lang="fr-FR" sz="28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/>
            </a:r>
            <a:br>
              <a:rPr lang="fr-FR" sz="28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>permettant de découvrir des logiciels de traitement et de création d’images, fixes ou animées</a:t>
            </a:r>
            <a:endParaRPr lang="fr-FR" sz="2800" dirty="0">
              <a:latin typeface="Comic Sans MS" pitchFamily="66" charset="0"/>
            </a:endParaRPr>
          </a:p>
        </p:txBody>
      </p:sp>
      <p:pic>
        <p:nvPicPr>
          <p:cNvPr id="6153" name="Picture 9" descr="E:\cours lycée 2019-2020\administratif\club infographie\communication\affiche club info\affiche club info_01 cop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3888432" cy="2158216"/>
          </a:xfrm>
          <a:prstGeom prst="rect">
            <a:avLst/>
          </a:prstGeom>
          <a:noFill/>
        </p:spPr>
      </p:pic>
      <p:pic>
        <p:nvPicPr>
          <p:cNvPr id="6154" name="Picture 10" descr="E:\cours lycée 2019-2020\administratif\club infographie\communication\affiche club info\affiche club info_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72816"/>
            <a:ext cx="4032448" cy="2257820"/>
          </a:xfrm>
          <a:prstGeom prst="rect">
            <a:avLst/>
          </a:prstGeom>
          <a:noFill/>
        </p:spPr>
      </p:pic>
      <p:pic>
        <p:nvPicPr>
          <p:cNvPr id="6155" name="Picture 11" descr="E:\cours lycée 2019-2020\administratif\club infographie\communication\affiche club info\affiche club info_03 copi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645024"/>
            <a:ext cx="3960440" cy="221850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3275856" cy="1268760"/>
          </a:xfrm>
        </p:spPr>
        <p:txBody>
          <a:bodyPr>
            <a:normAutofit/>
          </a:bodyPr>
          <a:lstStyle/>
          <a:p>
            <a:r>
              <a:rPr lang="fr-FR" sz="3200" dirty="0" smtClean="0">
                <a:latin typeface="Comic Sans MS" pitchFamily="66" charset="0"/>
              </a:rPr>
              <a:t>En pratique :</a:t>
            </a:r>
            <a:endParaRPr lang="fr-FR" sz="3200" dirty="0">
              <a:latin typeface="Comic Sans MS" pitchFamily="66" charset="0"/>
            </a:endParaRPr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123728" y="5949280"/>
            <a:ext cx="6408712" cy="67248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fr-FR" dirty="0" smtClean="0">
                <a:solidFill>
                  <a:schemeClr val="tx1"/>
                </a:solidFill>
                <a:latin typeface="Comic Sans MS" pitchFamily="66" charset="0"/>
              </a:rPr>
              <a:t>Recherches sur le graphisme, </a:t>
            </a:r>
            <a:r>
              <a:rPr lang="fr-FR" dirty="0" smtClean="0">
                <a:solidFill>
                  <a:schemeClr val="tx1"/>
                </a:solidFill>
                <a:latin typeface="Comic Sans MS" pitchFamily="66" charset="0"/>
              </a:rPr>
              <a:t>les productions bidimensionnelles </a:t>
            </a:r>
            <a:r>
              <a:rPr lang="fr-FR" dirty="0" smtClean="0">
                <a:solidFill>
                  <a:schemeClr val="tx1"/>
                </a:solidFill>
                <a:latin typeface="Comic Sans MS" pitchFamily="66" charset="0"/>
              </a:rPr>
              <a:t>et la présentation, mais aussi …</a:t>
            </a:r>
            <a:endParaRPr lang="fr-FR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026" name="Picture 2" descr="E:\cours lycée 2019-2020\seconde\pratique\n°1 dessiner, citer, exposer\diaporama dessiner, citer, exposer\Arhachoui nassima 2nde 6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9" y="404664"/>
            <a:ext cx="2592288" cy="1944216"/>
          </a:xfrm>
          <a:prstGeom prst="rect">
            <a:avLst/>
          </a:prstGeom>
          <a:noFill/>
        </p:spPr>
      </p:pic>
      <p:pic>
        <p:nvPicPr>
          <p:cNvPr id="1027" name="Picture 3" descr="E:\cours lycée 2019-2020\seconde\pratique\n°1 dessiner, citer, exposer\diaporama dessiner, citer, exposer\Bruyninx Emilie 2nde 3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268760"/>
            <a:ext cx="2651787" cy="1988840"/>
          </a:xfrm>
          <a:prstGeom prst="rect">
            <a:avLst/>
          </a:prstGeom>
          <a:noFill/>
        </p:spPr>
      </p:pic>
      <p:pic>
        <p:nvPicPr>
          <p:cNvPr id="1028" name="Picture 4" descr="E:\cours lycée 2019-2020\seconde\pratique\n°1 dessiner, citer, exposer\diaporama dessiner, citer, exposer\Coninckx-Dalpra Maïlys 2nde 3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564904"/>
            <a:ext cx="2459765" cy="1844824"/>
          </a:xfrm>
          <a:prstGeom prst="rect">
            <a:avLst/>
          </a:prstGeom>
          <a:noFill/>
        </p:spPr>
      </p:pic>
      <p:pic>
        <p:nvPicPr>
          <p:cNvPr id="1030" name="Picture 6" descr="E:\cours lycée 2019-2020\seconde\pratique\n°1 dessiner, citer, exposer\diaporama dessiner, citer, exposer\Niangouna Maryline 2nde 6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573016"/>
            <a:ext cx="2448272" cy="1836204"/>
          </a:xfrm>
          <a:prstGeom prst="rect">
            <a:avLst/>
          </a:prstGeom>
          <a:noFill/>
        </p:spPr>
      </p:pic>
      <p:pic>
        <p:nvPicPr>
          <p:cNvPr id="1031" name="Picture 7" descr="E:\cours lycée 2019-2020\seconde\pratique\n°1 dessiner, citer, exposer\diaporama dessiner, citer, exposer\Halet leïla 2nde 5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3717032"/>
            <a:ext cx="2448272" cy="18362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Recherches en volumes, par des installations, des sculptures …</a:t>
            </a:r>
            <a:endParaRPr lang="fr-FR" sz="2800" dirty="0">
              <a:latin typeface="Comic Sans MS" pitchFamily="66" charset="0"/>
            </a:endParaRPr>
          </a:p>
        </p:txBody>
      </p:sp>
      <p:pic>
        <p:nvPicPr>
          <p:cNvPr id="1026" name="Picture 2" descr="E:\cours lycée 2019-2020\seconde\pratique\sous les pavés\travaux\Robin Delrieu\photo étape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2708920" cy="2708920"/>
          </a:xfrm>
          <a:prstGeom prst="rect">
            <a:avLst/>
          </a:prstGeom>
          <a:noFill/>
        </p:spPr>
      </p:pic>
      <p:pic>
        <p:nvPicPr>
          <p:cNvPr id="6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888565" y="3888299"/>
            <a:ext cx="2942985" cy="231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 descr="E:\cours lycée 2019-2020\seconde\pratique\sous les pavés\travaux\Emilie Bruyninx\IMG_20200513_113840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204864"/>
            <a:ext cx="318770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Atelier montage avec Normandie Images dans le cadre de Lycéens au Cinéma …</a:t>
            </a:r>
            <a:endParaRPr lang="fr-FR" sz="2800" dirty="0">
              <a:latin typeface="Comic Sans MS" pitchFamily="66" charset="0"/>
            </a:endParaRPr>
          </a:p>
        </p:txBody>
      </p:sp>
      <p:pic>
        <p:nvPicPr>
          <p:cNvPr id="2050" name="Picture 2" descr="C:\Users\Utilisateur\Documents\Cours lycée 2018-2019\cours lycée 2018-2019\photos et vidéos actions arts plastiques 2018-2019\lycéens au cinéma atelier montage\atelier montage Lycéens au cinéma 2018-2019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81436"/>
            <a:ext cx="3456384" cy="2592288"/>
          </a:xfrm>
          <a:prstGeom prst="rect">
            <a:avLst/>
          </a:prstGeom>
          <a:noFill/>
        </p:spPr>
      </p:pic>
      <p:pic>
        <p:nvPicPr>
          <p:cNvPr id="2051" name="Picture 3" descr="C:\Users\Utilisateur\Documents\Cours lycée 2018-2019\cours lycée 2018-2019\photos et vidéos actions arts plastiques 2018-2019\lycéens au cinéma atelier montage\atelier montage Lycéens au cinéma 2018-2019 masqué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852936"/>
            <a:ext cx="3419871" cy="256490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2800" dirty="0" smtClean="0">
                <a:latin typeface="Comic Sans MS" pitchFamily="66" charset="0"/>
              </a:rPr>
              <a:t>Découverte de l’architecture avec </a:t>
            </a:r>
            <a:br>
              <a:rPr lang="fr-FR" sz="2800" dirty="0" smtClean="0">
                <a:latin typeface="Comic Sans MS" pitchFamily="66" charset="0"/>
              </a:rPr>
            </a:br>
            <a:r>
              <a:rPr lang="fr-FR" sz="2800" dirty="0" smtClean="0">
                <a:latin typeface="Comic Sans MS" pitchFamily="66" charset="0"/>
              </a:rPr>
              <a:t>l’opération Graines d’Architectes (en lien avec l’école d’architecture de Darnétal et le CAUE) …</a:t>
            </a:r>
            <a:endParaRPr lang="fr-FR" sz="2800" dirty="0">
              <a:latin typeface="Comic Sans MS" pitchFamily="66" charset="0"/>
            </a:endParaRPr>
          </a:p>
        </p:txBody>
      </p:sp>
      <p:pic>
        <p:nvPicPr>
          <p:cNvPr id="3074" name="Picture 2" descr="C:\Users\Utilisateur\Documents\Cours lycée 2017-2018\cours lycée 2017-2018\bilan actions\Graines d'architectes\obry gosset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3035829" cy="2276872"/>
          </a:xfrm>
          <a:prstGeom prst="rect">
            <a:avLst/>
          </a:prstGeom>
          <a:noFill/>
        </p:spPr>
      </p:pic>
      <p:pic>
        <p:nvPicPr>
          <p:cNvPr id="3075" name="Picture 3" descr="C:\Users\Utilisateur\Documents\Cours lycée 2017-2018\cours lycée 2017-2018\bilan actions\Graines d'architectes\P11507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276872"/>
            <a:ext cx="2283718" cy="3044957"/>
          </a:xfrm>
          <a:prstGeom prst="rect">
            <a:avLst/>
          </a:prstGeom>
          <a:noFill/>
        </p:spPr>
      </p:pic>
      <p:pic>
        <p:nvPicPr>
          <p:cNvPr id="3076" name="Picture 4" descr="C:\Users\Utilisateur\Documents\Cours lycée 2017-2018\cours lycée 2017-2018\bilan actions\Graines d'architectes\P11507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1556792"/>
            <a:ext cx="2160240" cy="2880320"/>
          </a:xfrm>
          <a:prstGeom prst="rect">
            <a:avLst/>
          </a:prstGeom>
          <a:noFill/>
        </p:spPr>
      </p:pic>
      <p:pic>
        <p:nvPicPr>
          <p:cNvPr id="3077" name="Picture 5" descr="C:\Users\Utilisateur\Documents\Cours lycée 2017-2018\cours lycée 2017-2018\bilan actions\Graines d'architectes\P11507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3857667"/>
            <a:ext cx="2088232" cy="2784309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5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>
                <a:latin typeface="Comic Sans MS" pitchFamily="66" charset="0"/>
              </a:rPr>
              <a:t>Découverte de l’univers du jeu vidéo avec le Collectif PIX3l et HSH …</a:t>
            </a:r>
            <a:endParaRPr lang="fr-FR" dirty="0"/>
          </a:p>
        </p:txBody>
      </p:sp>
      <p:pic>
        <p:nvPicPr>
          <p:cNvPr id="3" name="Picture 2" descr="E:\cours lycée 2019-2020\actions culturelles\Visite beaux Arts de Rouen - Parcours Regard\P15102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72816"/>
            <a:ext cx="2688298" cy="2016224"/>
          </a:xfrm>
          <a:prstGeom prst="rect">
            <a:avLst/>
          </a:prstGeom>
          <a:noFill/>
        </p:spPr>
      </p:pic>
      <p:pic>
        <p:nvPicPr>
          <p:cNvPr id="4" name="Picture 2" descr="E:\cours lycée 2019-2020\actions culturelles\Visite beaux Arts de Rouen - Parcours Regard\P15102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708920"/>
            <a:ext cx="2301720" cy="306896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Tournages de vidéos …</a:t>
            </a:r>
            <a:endParaRPr lang="fr-FR" sz="2800" dirty="0">
              <a:latin typeface="Comic Sans MS" pitchFamily="66" charset="0"/>
            </a:endParaRPr>
          </a:p>
        </p:txBody>
      </p:sp>
      <p:pic>
        <p:nvPicPr>
          <p:cNvPr id="4098" name="Picture 2" descr="E:\cours lycée 2019-2020\seconde\pratique\je filme le métier qui me plaît\jean marc de pas\photos tournage\IMG_24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2106234" cy="2808312"/>
          </a:xfrm>
          <a:prstGeom prst="rect">
            <a:avLst/>
          </a:prstGeom>
          <a:noFill/>
        </p:spPr>
      </p:pic>
      <p:pic>
        <p:nvPicPr>
          <p:cNvPr id="4099" name="Picture 3" descr="E:\cours lycée 2019-2020\seconde\pratique\je filme le métier qui me plaît\jean marc de pas\photos tournage\tournage masqué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420888"/>
            <a:ext cx="2286654" cy="3048872"/>
          </a:xfrm>
          <a:prstGeom prst="rect">
            <a:avLst/>
          </a:prstGeom>
          <a:noFill/>
        </p:spPr>
      </p:pic>
      <p:pic>
        <p:nvPicPr>
          <p:cNvPr id="4100" name="Picture 4" descr="E:\cours lycée 2019-2020\seconde\pratique\je filme le métier qui me plaît\photos réalisation\chloé masqué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916832"/>
            <a:ext cx="2990074" cy="224255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Films d’animation …</a:t>
            </a:r>
            <a:endParaRPr lang="fr-FR" sz="2800" dirty="0">
              <a:latin typeface="Comic Sans MS" pitchFamily="66" charset="0"/>
            </a:endParaRPr>
          </a:p>
        </p:txBody>
      </p:sp>
      <p:pic>
        <p:nvPicPr>
          <p:cNvPr id="5122" name="Picture 2" descr="E:\cours lycée 2019-2020\seconde\pratique\je filme le métier qui me plaît\photos réalisation\P11602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75402"/>
            <a:ext cx="2952328" cy="2214246"/>
          </a:xfrm>
          <a:prstGeom prst="rect">
            <a:avLst/>
          </a:prstGeom>
          <a:noFill/>
        </p:spPr>
      </p:pic>
      <p:pic>
        <p:nvPicPr>
          <p:cNvPr id="5123" name="Picture 3" descr="E:\cours lycée 2019-2020\seconde\pratique\je filme le métier qui me plaît\photos réalisation\P11602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204864"/>
            <a:ext cx="2915816" cy="2186862"/>
          </a:xfrm>
          <a:prstGeom prst="rect">
            <a:avLst/>
          </a:prstGeom>
          <a:noFill/>
        </p:spPr>
      </p:pic>
      <p:pic>
        <p:nvPicPr>
          <p:cNvPr id="5125" name="Picture 5" descr="E:\cours lycée 2019-2020\seconde\pratique\je filme le métier qui me plaît\photos réalisation\animation masqué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509120"/>
            <a:ext cx="2880320" cy="2160240"/>
          </a:xfrm>
          <a:prstGeom prst="rect">
            <a:avLst/>
          </a:prstGeom>
          <a:noFill/>
        </p:spPr>
      </p:pic>
      <p:pic>
        <p:nvPicPr>
          <p:cNvPr id="2050" name="Picture 2" descr="E:\cours lycée 2019-2020\seconde\pratique\je filme le métier qui me plaît\photos réalisation\P15109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4725144"/>
            <a:ext cx="2520280" cy="1890210"/>
          </a:xfrm>
          <a:prstGeom prst="rect">
            <a:avLst/>
          </a:prstGeom>
          <a:noFill/>
        </p:spPr>
      </p:pic>
      <p:pic>
        <p:nvPicPr>
          <p:cNvPr id="2051" name="Picture 3" descr="E:\cours lycée 2019-2020\seconde\pratique\je filme le métier qui me plaît\photos réalisation\P15109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444207" y="1484784"/>
            <a:ext cx="2448271" cy="18362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Travail sur Photoshop …</a:t>
            </a:r>
            <a:endParaRPr lang="fr-FR" sz="2800" dirty="0">
              <a:latin typeface="Comic Sans MS" pitchFamily="66" charset="0"/>
            </a:endParaRPr>
          </a:p>
        </p:txBody>
      </p:sp>
      <p:pic>
        <p:nvPicPr>
          <p:cNvPr id="1026" name="Picture 2" descr="E:\cours lycée 2019-2020\seconde\pratique\je filme le métier qui me plaît\photos réalisation\P11602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3467877" cy="2600908"/>
          </a:xfrm>
          <a:prstGeom prst="rect">
            <a:avLst/>
          </a:prstGeom>
          <a:noFill/>
        </p:spPr>
      </p:pic>
      <p:pic>
        <p:nvPicPr>
          <p:cNvPr id="1027" name="Picture 3" descr="E:\cours lycée 2019-2020\seconde\pratique\je filme le métier qui me plaît\photos réalisation\P11602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924944"/>
            <a:ext cx="3515883" cy="26369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180</Words>
  <Application>Microsoft Office PowerPoint</Application>
  <PresentationFormat>Affichage à l'écran (4:3)</PresentationFormat>
  <Paragraphs>22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LES ARTS PLASTIQUES EN SECONDE  C’est un enseignement facultatif de  3 heures par semaine : - 2 heures de pratique - 1 heure de théorie </vt:lpstr>
      <vt:lpstr>En pratique :</vt:lpstr>
      <vt:lpstr>Recherches en volumes, par des installations, des sculptures …</vt:lpstr>
      <vt:lpstr>Atelier montage avec Normandie Images dans le cadre de Lycéens au Cinéma …</vt:lpstr>
      <vt:lpstr>Découverte de l’architecture avec  l’opération Graines d’Architectes (en lien avec l’école d’architecture de Darnétal et le CAUE) …</vt:lpstr>
      <vt:lpstr>Découverte de l’univers du jeu vidéo avec le Collectif PIX3l et HSH …</vt:lpstr>
      <vt:lpstr>Tournages de vidéos …</vt:lpstr>
      <vt:lpstr>Films d’animation …</vt:lpstr>
      <vt:lpstr>Travail sur Photoshop …</vt:lpstr>
      <vt:lpstr>En théorie :  Histoire de l’art  Un devoir maison par vacances pour acquérir une méthode d’analyse d’œuvre   </vt:lpstr>
      <vt:lpstr>Des sorties culturelles</vt:lpstr>
      <vt:lpstr>Un voyage culturel de plusieurs jours à Paris avec les élèves de l’option musique </vt:lpstr>
      <vt:lpstr>Musée d’Art Moderne de la Ville de Paris,      </vt:lpstr>
      <vt:lpstr>Le Musée du Louvre</vt:lpstr>
      <vt:lpstr>Et ouvert à tous,  un club Infographie,   permettant de découvrir des logiciels de traitement et de création d’images, fixes ou animées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ARTS PLASTIQUES EN SECONDE</dc:title>
  <dc:creator>sophie</dc:creator>
  <cp:lastModifiedBy>sophie</cp:lastModifiedBy>
  <cp:revision>20</cp:revision>
  <dcterms:created xsi:type="dcterms:W3CDTF">2020-05-25T09:42:38Z</dcterms:created>
  <dcterms:modified xsi:type="dcterms:W3CDTF">2020-05-26T09:03:16Z</dcterms:modified>
</cp:coreProperties>
</file>