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61" r:id="rId6"/>
    <p:sldId id="262" r:id="rId7"/>
    <p:sldId id="257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241C-C8A6-44B9-9CB7-66D2F8F5F6B1}" type="datetimeFigureOut">
              <a:rPr lang="fr-FR" smtClean="0"/>
              <a:t>14/05/2020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5AA8A-AC86-4118-A79F-B1F777FBB1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2797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241C-C8A6-44B9-9CB7-66D2F8F5F6B1}" type="datetimeFigureOut">
              <a:rPr lang="fr-FR" smtClean="0"/>
              <a:t>14/05/2020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5AA8A-AC86-4118-A79F-B1F777FBB1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6477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241C-C8A6-44B9-9CB7-66D2F8F5F6B1}" type="datetimeFigureOut">
              <a:rPr lang="fr-FR" smtClean="0"/>
              <a:t>14/05/2020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5AA8A-AC86-4118-A79F-B1F777FBB1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102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241C-C8A6-44B9-9CB7-66D2F8F5F6B1}" type="datetimeFigureOut">
              <a:rPr lang="fr-FR" smtClean="0"/>
              <a:t>14/05/2020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5AA8A-AC86-4118-A79F-B1F777FBB1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5434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241C-C8A6-44B9-9CB7-66D2F8F5F6B1}" type="datetimeFigureOut">
              <a:rPr lang="fr-FR" smtClean="0"/>
              <a:t>14/05/2020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5AA8A-AC86-4118-A79F-B1F777FBB1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084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241C-C8A6-44B9-9CB7-66D2F8F5F6B1}" type="datetimeFigureOut">
              <a:rPr lang="fr-FR" smtClean="0"/>
              <a:t>14/05/2020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5AA8A-AC86-4118-A79F-B1F777FBB1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832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241C-C8A6-44B9-9CB7-66D2F8F5F6B1}" type="datetimeFigureOut">
              <a:rPr lang="fr-FR" smtClean="0"/>
              <a:t>14/05/2020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5AA8A-AC86-4118-A79F-B1F777FBB1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0805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241C-C8A6-44B9-9CB7-66D2F8F5F6B1}" type="datetimeFigureOut">
              <a:rPr lang="fr-FR" smtClean="0"/>
              <a:t>14/05/2020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5AA8A-AC86-4118-A79F-B1F777FBB1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4800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241C-C8A6-44B9-9CB7-66D2F8F5F6B1}" type="datetimeFigureOut">
              <a:rPr lang="fr-FR" smtClean="0"/>
              <a:t>14/05/2020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5AA8A-AC86-4118-A79F-B1F777FBB1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6194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241C-C8A6-44B9-9CB7-66D2F8F5F6B1}" type="datetimeFigureOut">
              <a:rPr lang="fr-FR" smtClean="0"/>
              <a:t>14/05/2020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5AA8A-AC86-4118-A79F-B1F777FBB1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6033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241C-C8A6-44B9-9CB7-66D2F8F5F6B1}" type="datetimeFigureOut">
              <a:rPr lang="fr-FR" smtClean="0"/>
              <a:t>14/05/2020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5AA8A-AC86-4118-A79F-B1F777FBB1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92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D241C-C8A6-44B9-9CB7-66D2F8F5F6B1}" type="datetimeFigureOut">
              <a:rPr lang="fr-FR" smtClean="0"/>
              <a:t>14/05/2020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65AA8A-AC86-4118-A79F-B1F777FBB1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0899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Nouveau LOGO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360" y="372804"/>
            <a:ext cx="2601532" cy="126210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/>
          <p:cNvSpPr txBox="1"/>
          <p:nvPr/>
        </p:nvSpPr>
        <p:spPr>
          <a:xfrm>
            <a:off x="2776766" y="2434152"/>
            <a:ext cx="62977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Option Russe</a:t>
            </a:r>
          </a:p>
          <a:p>
            <a:pPr algn="ctr"/>
            <a:r>
              <a:rPr lang="fr-FR" sz="48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Langue Vivante C</a:t>
            </a:r>
            <a:endParaRPr lang="fr-FR" sz="48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015" y="425003"/>
            <a:ext cx="2251751" cy="279397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0762" y="4319393"/>
            <a:ext cx="3297193" cy="236317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5206" y="222964"/>
            <a:ext cx="3492220" cy="241322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015" y="4374839"/>
            <a:ext cx="4073983" cy="225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210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5963">
        <p15:prstTrans prst="curtains"/>
      </p:transition>
    </mc:Choice>
    <mc:Fallback xmlns="">
      <p:transition spd="slow" advTm="596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ulle ronde 1"/>
          <p:cNvSpPr/>
          <p:nvPr/>
        </p:nvSpPr>
        <p:spPr>
          <a:xfrm>
            <a:off x="402789" y="267018"/>
            <a:ext cx="2997234" cy="2076938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C’est quoi le russe ?</a:t>
            </a:r>
            <a:endParaRPr lang="fr-FR" b="1" dirty="0">
              <a:solidFill>
                <a:schemeClr val="tx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611" y="267018"/>
            <a:ext cx="6456606" cy="2995023"/>
          </a:xfrm>
          <a:prstGeom prst="rect">
            <a:avLst/>
          </a:prstGeom>
        </p:spPr>
      </p:pic>
      <p:pic>
        <p:nvPicPr>
          <p:cNvPr id="4" name="Espace réservé du contenu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7217" y="267018"/>
            <a:ext cx="1322231" cy="8814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ZoneTexte 4"/>
          <p:cNvSpPr txBox="1"/>
          <p:nvPr/>
        </p:nvSpPr>
        <p:spPr>
          <a:xfrm>
            <a:off x="631065" y="3635529"/>
            <a:ext cx="10779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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C’est la langue de </a:t>
            </a:r>
            <a:r>
              <a:rPr lang="fr-FR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Fédération de la Russie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, pays multiculturel immense, situé à cheval entre l’Europe et l’Asie.</a:t>
            </a:r>
          </a:p>
          <a:p>
            <a:pPr algn="just"/>
            <a:endParaRPr 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C’est la langue maternelle des </a:t>
            </a:r>
            <a:r>
              <a:rPr lang="fr-FR" b="1" dirty="0" smtClean="0"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146 millions de citoyens russes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mais aussi la langue seconde des ressortissants d’anciennes républiques soviétiques.</a:t>
            </a:r>
          </a:p>
          <a:p>
            <a:pPr algn="just"/>
            <a:endParaRPr lang="fr-FR" dirty="0" smtClean="0">
              <a:latin typeface="Arial" panose="020B0604020202020204" pitchFamily="34" charset="0"/>
              <a:cs typeface="Arial" panose="020B0604020202020204" pitchFamily="34" charset="0"/>
              <a:sym typeface="Webdings" panose="05030102010509060703" pitchFamily="18" charset="2"/>
            </a:endParaRPr>
          </a:p>
          <a:p>
            <a:pPr algn="just"/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C’est la langue de </a:t>
            </a:r>
            <a:r>
              <a:rPr lang="fr-FR" b="1" dirty="0" smtClean="0"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la culture russe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, culture de renommée mondiale en littérature, musique, découvertes scientifiques… Une porte ouverte vers le monde slave de l’Europe de l’Est.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35669059"/>
      </p:ext>
    </p:extLst>
  </p:cSld>
  <p:clrMapOvr>
    <a:masterClrMapping/>
  </p:clrMapOvr>
  <p:transition spd="slow" advTm="12444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ce réservé du contenu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1566" y="257576"/>
            <a:ext cx="4007439" cy="3615569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96215" y="1501609"/>
            <a:ext cx="76114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 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588728" y="3970338"/>
            <a:ext cx="1069107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ebdings" panose="05030102010509060703" pitchFamily="18" charset="2"/>
              <a:buChar char="4"/>
            </a:pPr>
            <a:r>
              <a:rPr lang="fr-F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L’alphabet cyrillique </a:t>
            </a:r>
            <a:r>
              <a:rPr lang="fr-F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est différent, mais s’apprend en deux mois. En l’apprenant, vous accédez à un code nouveau ! L’apprentissage de l’alphabet plaît beaucoup aux élèves.</a:t>
            </a:r>
          </a:p>
          <a:p>
            <a:pPr algn="just"/>
            <a:endParaRPr lang="fr-FR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Webdings" panose="05030102010509060703" pitchFamily="18" charset="2"/>
            </a:endParaRPr>
          </a:p>
          <a:p>
            <a:pPr marL="285750" indent="-285750" algn="just">
              <a:buFont typeface="Webdings" panose="05030102010509060703" pitchFamily="18" charset="2"/>
              <a:buChar char="4"/>
            </a:pPr>
            <a:r>
              <a:rPr lang="fr-F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Le russe est </a:t>
            </a:r>
            <a:r>
              <a:rPr lang="fr-F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une langue à déclinaisons</a:t>
            </a:r>
            <a:r>
              <a:rPr lang="fr-F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, mais on les apprend progressivement et c’est formateur pour la pensée !</a:t>
            </a:r>
          </a:p>
          <a:p>
            <a:pPr algn="just"/>
            <a:endParaRPr lang="fr-FR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Webdings" panose="05030102010509060703" pitchFamily="18" charset="2"/>
            </a:endParaRPr>
          </a:p>
          <a:p>
            <a:pPr algn="just"/>
            <a:r>
              <a:rPr lang="fr-F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 Le russe a ses difficultés  mais aussi </a:t>
            </a:r>
            <a:r>
              <a:rPr lang="fr-F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ses facilités </a:t>
            </a:r>
            <a:r>
              <a:rPr lang="fr-F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: l’orthographe est presque phonétique, pas d’articles et en tout et pour tout 2 conjugaisons !</a:t>
            </a:r>
            <a:endParaRPr lang="fr-FR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Webdings" panose="05030102010509060703" pitchFamily="18" charset="2"/>
            </a:endParaRPr>
          </a:p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Bulle ronde 5"/>
          <p:cNvSpPr/>
          <p:nvPr/>
        </p:nvSpPr>
        <p:spPr>
          <a:xfrm rot="19262036">
            <a:off x="520271" y="114706"/>
            <a:ext cx="3022963" cy="2555160"/>
          </a:xfrm>
          <a:prstGeom prst="wedgeEllipse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7" name="Bulle ronde 6"/>
          <p:cNvSpPr/>
          <p:nvPr/>
        </p:nvSpPr>
        <p:spPr>
          <a:xfrm>
            <a:off x="4010375" y="972361"/>
            <a:ext cx="2820473" cy="2421228"/>
          </a:xfrm>
          <a:prstGeom prst="wedgeEllipse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Cette langue est réputée difficile, mais quelle langue n’a pas ses difficultés </a:t>
            </a:r>
            <a:r>
              <a:rPr lang="fr-FR" b="1" dirty="0" smtClean="0">
                <a:solidFill>
                  <a:schemeClr val="tx1"/>
                </a:solidFill>
              </a:rPr>
              <a:t>?!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271898" y="1129847"/>
            <a:ext cx="1519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Le russe, c’est difficile ?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356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2901">
        <p:circle/>
      </p:transition>
    </mc:Choice>
    <mc:Fallback xmlns="">
      <p:transition spd="slow" advTm="12901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ulle ronde 1"/>
          <p:cNvSpPr/>
          <p:nvPr/>
        </p:nvSpPr>
        <p:spPr>
          <a:xfrm>
            <a:off x="402789" y="267018"/>
            <a:ext cx="2997234" cy="2076938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À quel profil d’élèves conseiller le russe ?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3" name="Bulle ronde 2"/>
          <p:cNvSpPr/>
          <p:nvPr/>
        </p:nvSpPr>
        <p:spPr>
          <a:xfrm>
            <a:off x="1931831" y="2137894"/>
            <a:ext cx="2820473" cy="2421228"/>
          </a:xfrm>
          <a:prstGeom prst="wedgeEllipse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Il n’y a pas UN profil mais DES profils.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203065" y="901522"/>
            <a:ext cx="606594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/>
              <a:t>Le russe réussit bien aux élèves :</a:t>
            </a:r>
          </a:p>
          <a:p>
            <a:pPr algn="just"/>
            <a:r>
              <a:rPr lang="fr-FR" dirty="0"/>
              <a:t>-pas forcément brillants mais </a:t>
            </a:r>
            <a:r>
              <a:rPr lang="fr-FR" b="1" dirty="0"/>
              <a:t>sérieux, </a:t>
            </a:r>
            <a:r>
              <a:rPr lang="fr-FR" dirty="0"/>
              <a:t>qui savent travailler régulièrement,</a:t>
            </a:r>
          </a:p>
          <a:p>
            <a:pPr algn="just"/>
            <a:r>
              <a:rPr lang="fr-FR" b="1" dirty="0"/>
              <a:t>OU</a:t>
            </a:r>
          </a:p>
          <a:p>
            <a:pPr algn="just"/>
            <a:r>
              <a:rPr lang="fr-FR" dirty="0"/>
              <a:t>-qui ont une bonne mémoire et apprennent </a:t>
            </a:r>
            <a:r>
              <a:rPr lang="fr-FR" dirty="0" smtClean="0"/>
              <a:t>facilement,</a:t>
            </a:r>
            <a:endParaRPr lang="fr-FR" dirty="0"/>
          </a:p>
          <a:p>
            <a:pPr algn="just"/>
            <a:r>
              <a:rPr lang="fr-FR" b="1" dirty="0"/>
              <a:t>OU</a:t>
            </a:r>
          </a:p>
          <a:p>
            <a:pPr algn="just"/>
            <a:r>
              <a:rPr lang="fr-FR" dirty="0"/>
              <a:t>- qui aiment la logique (donc aussi à ceux qui </a:t>
            </a:r>
            <a:r>
              <a:rPr lang="fr-FR" b="1" dirty="0"/>
              <a:t>ont un esprit scientifique</a:t>
            </a:r>
            <a:r>
              <a:rPr lang="fr-FR" dirty="0" smtClean="0"/>
              <a:t>),</a:t>
            </a:r>
            <a:endParaRPr lang="fr-FR" dirty="0"/>
          </a:p>
          <a:p>
            <a:pPr algn="just"/>
            <a:r>
              <a:rPr lang="fr-FR" b="1" dirty="0"/>
              <a:t>OU</a:t>
            </a:r>
          </a:p>
          <a:p>
            <a:pPr algn="just"/>
            <a:r>
              <a:rPr lang="fr-FR" dirty="0" smtClean="0"/>
              <a:t>- </a:t>
            </a:r>
            <a:r>
              <a:rPr lang="fr-FR" dirty="0"/>
              <a:t>qui s'intéressent aux langues vivantes en </a:t>
            </a:r>
            <a:r>
              <a:rPr lang="fr-FR" dirty="0" smtClean="0"/>
              <a:t>général,</a:t>
            </a:r>
            <a:endParaRPr lang="fr-FR" dirty="0"/>
          </a:p>
          <a:p>
            <a:pPr algn="just"/>
            <a:r>
              <a:rPr lang="fr-FR" b="1" dirty="0"/>
              <a:t>OU</a:t>
            </a:r>
          </a:p>
          <a:p>
            <a:pPr algn="just"/>
            <a:r>
              <a:rPr lang="fr-FR" dirty="0"/>
              <a:t>- qui ont l'esprit ouvert, </a:t>
            </a:r>
            <a:r>
              <a:rPr lang="fr-FR" b="1" dirty="0"/>
              <a:t>curieux </a:t>
            </a:r>
            <a:r>
              <a:rPr lang="fr-FR" dirty="0"/>
              <a:t>de </a:t>
            </a:r>
            <a:r>
              <a:rPr lang="fr-FR" dirty="0" smtClean="0"/>
              <a:t>nouveauté,</a:t>
            </a:r>
            <a:endParaRPr lang="fr-FR" dirty="0"/>
          </a:p>
          <a:p>
            <a:pPr algn="just"/>
            <a:r>
              <a:rPr lang="fr-FR" b="1" dirty="0"/>
              <a:t>OU</a:t>
            </a:r>
          </a:p>
          <a:p>
            <a:pPr algn="just"/>
            <a:r>
              <a:rPr lang="fr-FR" dirty="0"/>
              <a:t>-qui </a:t>
            </a:r>
            <a:r>
              <a:rPr lang="fr-FR" b="1" dirty="0"/>
              <a:t>s'intéressent à l'actualité</a:t>
            </a:r>
            <a:r>
              <a:rPr lang="fr-FR" dirty="0"/>
              <a:t>, l'économie</a:t>
            </a:r>
            <a:r>
              <a:rPr lang="fr-FR" dirty="0" smtClean="0"/>
              <a:t>, la </a:t>
            </a:r>
            <a:r>
              <a:rPr lang="fr-FR" dirty="0"/>
              <a:t>société</a:t>
            </a:r>
            <a:r>
              <a:rPr lang="fr-FR" dirty="0" smtClean="0"/>
              <a:t>...</a:t>
            </a:r>
          </a:p>
          <a:p>
            <a:pPr algn="just"/>
            <a:endParaRPr lang="fr-FR" dirty="0"/>
          </a:p>
          <a:p>
            <a:pPr algn="just"/>
            <a:r>
              <a:rPr lang="fr-FR" dirty="0"/>
              <a:t>Si un élève répond à 2 ou 3 de ces critères, faire du russe ne lui sera pas difficile! </a:t>
            </a:r>
            <a:endParaRPr lang="fr-FR" dirty="0" smtClean="0"/>
          </a:p>
          <a:p>
            <a:pPr algn="just"/>
            <a:r>
              <a:rPr lang="fr-FR" i="1" dirty="0" smtClean="0"/>
              <a:t>NB Les germanistes ont </a:t>
            </a:r>
            <a:r>
              <a:rPr lang="fr-FR" i="1" dirty="0"/>
              <a:t>une petite longueur d'avance sur les autres (notion de déclinaison).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02" y="5054517"/>
            <a:ext cx="3705742" cy="168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56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6531">
        <p14:window dir="vert"/>
      </p:transition>
    </mc:Choice>
    <mc:Fallback xmlns="">
      <p:transition spd="slow" advTm="1653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ulle ronde 1"/>
          <p:cNvSpPr/>
          <p:nvPr/>
        </p:nvSpPr>
        <p:spPr>
          <a:xfrm>
            <a:off x="4645956" y="-1"/>
            <a:ext cx="2244242" cy="1854559"/>
          </a:xfrm>
          <a:prstGeom prst="wedgeEllipseCallou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rgbClr val="002060"/>
                </a:solidFill>
              </a:rPr>
              <a:t>Pourquoi faire du russe ?</a:t>
            </a:r>
            <a:endParaRPr lang="fr-FR" dirty="0">
              <a:solidFill>
                <a:srgbClr val="002060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304" y="83528"/>
            <a:ext cx="1915597" cy="2260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Espace réservé du contenu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9396" y="240088"/>
            <a:ext cx="2352958" cy="17865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1275008" y="2266681"/>
            <a:ext cx="887354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>
                <a:solidFill>
                  <a:srgbClr val="002060"/>
                </a:solidFill>
                <a:sym typeface="Webdings" panose="05030102010509060703" pitchFamily="18" charset="2"/>
              </a:rPr>
              <a:t></a:t>
            </a:r>
            <a:r>
              <a:rPr lang="fr-FR" dirty="0" smtClean="0">
                <a:solidFill>
                  <a:srgbClr val="002060"/>
                </a:solidFill>
              </a:rPr>
              <a:t>En 1</a:t>
            </a:r>
            <a:r>
              <a:rPr lang="fr-FR" baseline="30000" dirty="0" smtClean="0">
                <a:solidFill>
                  <a:srgbClr val="002060"/>
                </a:solidFill>
              </a:rPr>
              <a:t>ère</a:t>
            </a:r>
            <a:r>
              <a:rPr lang="fr-FR" dirty="0" smtClean="0">
                <a:solidFill>
                  <a:srgbClr val="002060"/>
                </a:solidFill>
              </a:rPr>
              <a:t>  </a:t>
            </a:r>
            <a:r>
              <a:rPr lang="fr-FR" dirty="0">
                <a:solidFill>
                  <a:srgbClr val="002060"/>
                </a:solidFill>
              </a:rPr>
              <a:t>et Terminale </a:t>
            </a:r>
            <a:r>
              <a:rPr lang="fr-FR" b="1" dirty="0">
                <a:solidFill>
                  <a:srgbClr val="002060"/>
                </a:solidFill>
              </a:rPr>
              <a:t>le programme culturel (commun à toutes les langues vivantes) </a:t>
            </a:r>
            <a:r>
              <a:rPr lang="fr-FR" dirty="0">
                <a:solidFill>
                  <a:srgbClr val="002060"/>
                </a:solidFill>
              </a:rPr>
              <a:t>permet aux élèves </a:t>
            </a:r>
            <a:r>
              <a:rPr lang="fr-FR" dirty="0" smtClean="0">
                <a:solidFill>
                  <a:srgbClr val="002060"/>
                </a:solidFill>
              </a:rPr>
              <a:t>de </a:t>
            </a:r>
            <a:r>
              <a:rPr lang="fr-FR" b="1" dirty="0" smtClean="0">
                <a:solidFill>
                  <a:srgbClr val="002060"/>
                </a:solidFill>
              </a:rPr>
              <a:t>mieux </a:t>
            </a:r>
            <a:r>
              <a:rPr lang="fr-FR" b="1" dirty="0">
                <a:solidFill>
                  <a:srgbClr val="002060"/>
                </a:solidFill>
              </a:rPr>
              <a:t>comprendre la Russie et sa place dans le monde contemporain.</a:t>
            </a:r>
            <a:endParaRPr lang="fr-FR" dirty="0" smtClean="0">
              <a:solidFill>
                <a:srgbClr val="002060"/>
              </a:solidFill>
            </a:endParaRPr>
          </a:p>
          <a:p>
            <a:pPr algn="just"/>
            <a:endParaRPr lang="fr-FR" dirty="0" smtClean="0">
              <a:solidFill>
                <a:srgbClr val="002060"/>
              </a:solidFill>
            </a:endParaRPr>
          </a:p>
          <a:p>
            <a:pPr algn="just"/>
            <a:r>
              <a:rPr lang="fr-FR" dirty="0" smtClean="0">
                <a:solidFill>
                  <a:srgbClr val="002060"/>
                </a:solidFill>
                <a:sym typeface="Webdings" panose="05030102010509060703" pitchFamily="18" charset="2"/>
              </a:rPr>
              <a:t></a:t>
            </a:r>
            <a:r>
              <a:rPr lang="fr-FR" dirty="0" smtClean="0">
                <a:solidFill>
                  <a:srgbClr val="002060"/>
                </a:solidFill>
              </a:rPr>
              <a:t>C'est </a:t>
            </a:r>
            <a:r>
              <a:rPr lang="fr-FR" dirty="0">
                <a:solidFill>
                  <a:srgbClr val="002060"/>
                </a:solidFill>
              </a:rPr>
              <a:t>une </a:t>
            </a:r>
            <a:r>
              <a:rPr lang="fr-FR" dirty="0" smtClean="0">
                <a:solidFill>
                  <a:srgbClr val="002060"/>
                </a:solidFill>
              </a:rPr>
              <a:t>langue enseignée </a:t>
            </a:r>
            <a:r>
              <a:rPr lang="fr-FR" dirty="0">
                <a:solidFill>
                  <a:srgbClr val="002060"/>
                </a:solidFill>
              </a:rPr>
              <a:t>en classes préparatoires et </a:t>
            </a:r>
            <a:r>
              <a:rPr lang="fr-FR" dirty="0" smtClean="0">
                <a:solidFill>
                  <a:srgbClr val="002060"/>
                </a:solidFill>
              </a:rPr>
              <a:t>présente aux </a:t>
            </a:r>
            <a:r>
              <a:rPr lang="fr-FR" dirty="0">
                <a:solidFill>
                  <a:srgbClr val="002060"/>
                </a:solidFill>
              </a:rPr>
              <a:t>concours des écoles d'ingénieurs.</a:t>
            </a:r>
            <a:endParaRPr lang="fr-FR" dirty="0" smtClean="0">
              <a:solidFill>
                <a:srgbClr val="002060"/>
              </a:solidFill>
            </a:endParaRPr>
          </a:p>
          <a:p>
            <a:pPr algn="just"/>
            <a:endParaRPr lang="fr-FR" dirty="0" smtClean="0">
              <a:solidFill>
                <a:srgbClr val="002060"/>
              </a:solidFill>
            </a:endParaRPr>
          </a:p>
          <a:p>
            <a:pPr algn="just"/>
            <a:r>
              <a:rPr lang="fr-FR" dirty="0" smtClean="0">
                <a:solidFill>
                  <a:srgbClr val="002060"/>
                </a:solidFill>
                <a:sym typeface="Webdings" panose="05030102010509060703" pitchFamily="18" charset="2"/>
              </a:rPr>
              <a:t> </a:t>
            </a:r>
            <a:r>
              <a:rPr lang="fr-FR" dirty="0" smtClean="0">
                <a:solidFill>
                  <a:srgbClr val="002060"/>
                </a:solidFill>
              </a:rPr>
              <a:t>À diplômes </a:t>
            </a:r>
            <a:r>
              <a:rPr lang="fr-FR" dirty="0">
                <a:solidFill>
                  <a:srgbClr val="002060"/>
                </a:solidFill>
              </a:rPr>
              <a:t>égaux, le russe (comme le chinois ou le japonais) est la </a:t>
            </a:r>
            <a:r>
              <a:rPr lang="fr-FR" b="1" dirty="0">
                <a:solidFill>
                  <a:srgbClr val="002060"/>
                </a:solidFill>
              </a:rPr>
              <a:t>langue </a:t>
            </a:r>
            <a:r>
              <a:rPr lang="fr-FR" b="1" dirty="0" smtClean="0">
                <a:solidFill>
                  <a:srgbClr val="002060"/>
                </a:solidFill>
              </a:rPr>
              <a:t>qui </a:t>
            </a:r>
            <a:r>
              <a:rPr lang="fr-FR" b="1" dirty="0">
                <a:solidFill>
                  <a:srgbClr val="002060"/>
                </a:solidFill>
              </a:rPr>
              <a:t>départage</a:t>
            </a:r>
            <a:r>
              <a:rPr lang="fr-FR" dirty="0">
                <a:solidFill>
                  <a:srgbClr val="002060"/>
                </a:solidFill>
              </a:rPr>
              <a:t> les candidats à un </a:t>
            </a:r>
            <a:r>
              <a:rPr lang="fr-FR" dirty="0" smtClean="0">
                <a:solidFill>
                  <a:srgbClr val="002060"/>
                </a:solidFill>
              </a:rPr>
              <a:t>poste.</a:t>
            </a:r>
          </a:p>
          <a:p>
            <a:pPr algn="just"/>
            <a:endParaRPr lang="fr-FR" dirty="0">
              <a:solidFill>
                <a:srgbClr val="002060"/>
              </a:solidFill>
            </a:endParaRPr>
          </a:p>
          <a:p>
            <a:pPr algn="just"/>
            <a:r>
              <a:rPr lang="fr-FR" dirty="0" smtClean="0">
                <a:solidFill>
                  <a:srgbClr val="002060"/>
                </a:solidFill>
                <a:sym typeface="Webdings" panose="05030102010509060703" pitchFamily="18" charset="2"/>
              </a:rPr>
              <a:t> </a:t>
            </a:r>
            <a:r>
              <a:rPr lang="fr-FR" dirty="0" smtClean="0">
                <a:solidFill>
                  <a:srgbClr val="002060"/>
                </a:solidFill>
              </a:rPr>
              <a:t>C’est </a:t>
            </a:r>
            <a:r>
              <a:rPr lang="fr-FR" b="1" dirty="0">
                <a:solidFill>
                  <a:srgbClr val="002060"/>
                </a:solidFill>
              </a:rPr>
              <a:t>un atout professionnel </a:t>
            </a:r>
            <a:r>
              <a:rPr lang="fr-FR" dirty="0">
                <a:solidFill>
                  <a:srgbClr val="002060"/>
                </a:solidFill>
              </a:rPr>
              <a:t>recherché par </a:t>
            </a:r>
            <a:r>
              <a:rPr lang="fr-FR" dirty="0" smtClean="0">
                <a:solidFill>
                  <a:srgbClr val="002060"/>
                </a:solidFill>
              </a:rPr>
              <a:t>les entreprises </a:t>
            </a:r>
            <a:r>
              <a:rPr lang="fr-FR" dirty="0">
                <a:solidFill>
                  <a:srgbClr val="002060"/>
                </a:solidFill>
              </a:rPr>
              <a:t>françaises installées dans les</a:t>
            </a:r>
          </a:p>
          <a:p>
            <a:pPr algn="just"/>
            <a:r>
              <a:rPr lang="fr-FR" dirty="0">
                <a:solidFill>
                  <a:srgbClr val="002060"/>
                </a:solidFill>
              </a:rPr>
              <a:t>différentes régions de </a:t>
            </a:r>
            <a:r>
              <a:rPr lang="fr-FR">
                <a:solidFill>
                  <a:srgbClr val="002060"/>
                </a:solidFill>
              </a:rPr>
              <a:t>la </a:t>
            </a:r>
            <a:r>
              <a:rPr lang="fr-FR" smtClean="0">
                <a:solidFill>
                  <a:srgbClr val="002060"/>
                </a:solidFill>
              </a:rPr>
              <a:t>Russie.</a:t>
            </a:r>
            <a:endParaRPr lang="fr-FR" dirty="0" smtClean="0">
              <a:solidFill>
                <a:srgbClr val="002060"/>
              </a:solidFill>
            </a:endParaRPr>
          </a:p>
          <a:p>
            <a:pPr algn="just"/>
            <a:endParaRPr lang="fr-FR" dirty="0">
              <a:solidFill>
                <a:srgbClr val="002060"/>
              </a:solidFill>
            </a:endParaRPr>
          </a:p>
          <a:p>
            <a:pPr algn="just"/>
            <a:r>
              <a:rPr lang="fr-FR" dirty="0" smtClean="0">
                <a:solidFill>
                  <a:srgbClr val="002060"/>
                </a:solidFill>
                <a:sym typeface="Webdings" panose="05030102010509060703" pitchFamily="18" charset="2"/>
              </a:rPr>
              <a:t> </a:t>
            </a:r>
            <a:r>
              <a:rPr lang="fr-FR" dirty="0" smtClean="0">
                <a:solidFill>
                  <a:srgbClr val="002060"/>
                </a:solidFill>
              </a:rPr>
              <a:t>L’union </a:t>
            </a:r>
            <a:r>
              <a:rPr lang="fr-FR" dirty="0">
                <a:solidFill>
                  <a:srgbClr val="002060"/>
                </a:solidFill>
              </a:rPr>
              <a:t>Européenne est le </a:t>
            </a:r>
            <a:r>
              <a:rPr lang="fr-FR" b="1" dirty="0" smtClean="0">
                <a:solidFill>
                  <a:srgbClr val="002060"/>
                </a:solidFill>
              </a:rPr>
              <a:t>1</a:t>
            </a:r>
            <a:r>
              <a:rPr lang="fr-FR" b="1" baseline="30000" dirty="0" smtClean="0">
                <a:solidFill>
                  <a:srgbClr val="002060"/>
                </a:solidFill>
              </a:rPr>
              <a:t>er</a:t>
            </a:r>
            <a:r>
              <a:rPr lang="fr-FR" b="1" dirty="0" smtClean="0">
                <a:solidFill>
                  <a:srgbClr val="002060"/>
                </a:solidFill>
              </a:rPr>
              <a:t>  partenaire économique </a:t>
            </a:r>
            <a:r>
              <a:rPr lang="fr-FR" dirty="0">
                <a:solidFill>
                  <a:srgbClr val="002060"/>
                </a:solidFill>
              </a:rPr>
              <a:t>de la Russie.</a:t>
            </a:r>
            <a:endParaRPr lang="fr-FR" dirty="0" smtClean="0">
              <a:solidFill>
                <a:srgbClr val="002060"/>
              </a:solidFill>
            </a:endParaRPr>
          </a:p>
          <a:p>
            <a:pPr algn="just"/>
            <a:endParaRPr lang="fr-FR" dirty="0" smtClean="0">
              <a:solidFill>
                <a:srgbClr val="002060"/>
              </a:solidFill>
            </a:endParaRPr>
          </a:p>
          <a:p>
            <a:pPr algn="just"/>
            <a:r>
              <a:rPr lang="fr-FR" dirty="0" smtClean="0">
                <a:solidFill>
                  <a:srgbClr val="002060"/>
                </a:solidFill>
                <a:sym typeface="Webdings" panose="05030102010509060703" pitchFamily="18" charset="2"/>
              </a:rPr>
              <a:t> </a:t>
            </a:r>
            <a:r>
              <a:rPr lang="fr-FR" dirty="0" smtClean="0">
                <a:solidFill>
                  <a:srgbClr val="002060"/>
                </a:solidFill>
              </a:rPr>
              <a:t>Le russe est une langue « rare », car apprise par </a:t>
            </a:r>
            <a:r>
              <a:rPr lang="fr-FR" b="1" dirty="0" smtClean="0">
                <a:solidFill>
                  <a:srgbClr val="002060"/>
                </a:solidFill>
              </a:rPr>
              <a:t>moins de 1 % des élèves en France. Choisissez le russe, soyez rare, donc précieux(se) et faites de cette rareté un atout !</a:t>
            </a:r>
            <a:r>
              <a:rPr lang="fr-FR" dirty="0" smtClean="0">
                <a:solidFill>
                  <a:srgbClr val="002060"/>
                </a:solidFill>
              </a:rPr>
              <a:t> 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43846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6060">
        <p14:switch dir="r"/>
      </p:transition>
    </mc:Choice>
    <mc:Fallback xmlns="">
      <p:transition spd="slow" advTm="1606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sées 1"/>
          <p:cNvSpPr/>
          <p:nvPr/>
        </p:nvSpPr>
        <p:spPr>
          <a:xfrm>
            <a:off x="247006" y="197648"/>
            <a:ext cx="3799267" cy="2150772"/>
          </a:xfrm>
          <a:prstGeom prst="cloud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002060"/>
                </a:solidFill>
              </a:rPr>
              <a:t>Voyager en Russie …</a:t>
            </a:r>
            <a:endParaRPr lang="fr-FR" b="1" dirty="0">
              <a:solidFill>
                <a:srgbClr val="00206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391695" y="811369"/>
            <a:ext cx="66583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Du 12 au 20 février 2020, 28 élèves du lycée Delamare-Deboutteville sont partis en Russie dans le cadre d’un échange scolaire avec l’école N65 de Saint-Pétersbourg.</a:t>
            </a:r>
            <a:endParaRPr lang="fr-FR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975279" y="2103279"/>
            <a:ext cx="7491209" cy="421380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73" y="2794715"/>
            <a:ext cx="2516211" cy="33549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3446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Tm="16921">
        <p14:glitter pattern="hexagon"/>
      </p:transition>
    </mc:Choice>
    <mc:Fallback xmlns="">
      <p:transition spd="slow" advTm="1692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197735" y="798490"/>
            <a:ext cx="978794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 smtClean="0"/>
          </a:p>
          <a:p>
            <a:endParaRPr lang="fr-FR" dirty="0"/>
          </a:p>
          <a:p>
            <a:r>
              <a:rPr lang="fr-FR" sz="2400" u="sng" dirty="0" smtClean="0">
                <a:latin typeface="Arial Narrow" panose="020B0606020202030204" pitchFamily="34" charset="0"/>
              </a:rPr>
              <a:t>Renseignements pratiques </a:t>
            </a:r>
          </a:p>
          <a:p>
            <a:endParaRPr lang="fr-FR" sz="2400" dirty="0">
              <a:latin typeface="Arial Narrow" panose="020B0606020202030204" pitchFamily="34" charset="0"/>
            </a:endParaRPr>
          </a:p>
          <a:p>
            <a:pPr marL="285750" indent="-285750" algn="just">
              <a:buFont typeface="Webdings" panose="05030102010509060703" pitchFamily="18" charset="2"/>
              <a:buChar char="4"/>
            </a:pPr>
            <a:r>
              <a:rPr lang="fr-FR" sz="2400" dirty="0" smtClean="0">
                <a:latin typeface="Arial Narrow" panose="020B0606020202030204" pitchFamily="34" charset="0"/>
              </a:rPr>
              <a:t>Le russe est enseigné au lycée Delamare-Deboutteville depuis la rentrée 2018, </a:t>
            </a:r>
            <a:r>
              <a:rPr lang="fr-FR" sz="2400" dirty="0" smtClean="0">
                <a:latin typeface="Arial Narrow" panose="020B0606020202030204" pitchFamily="34" charset="0"/>
                <a:sym typeface="Webdings" panose="05030102010509060703" pitchFamily="18" charset="2"/>
              </a:rPr>
              <a:t>c’est une option qui se débute </a:t>
            </a:r>
            <a:r>
              <a:rPr lang="fr-FR" sz="2400" b="1" dirty="0" smtClean="0">
                <a:latin typeface="Arial Narrow" panose="020B0606020202030204" pitchFamily="34" charset="0"/>
                <a:sym typeface="Webdings" panose="05030102010509060703" pitchFamily="18" charset="2"/>
              </a:rPr>
              <a:t>en seconde </a:t>
            </a:r>
            <a:r>
              <a:rPr lang="fr-FR" sz="2400" dirty="0" smtClean="0">
                <a:latin typeface="Arial Narrow" panose="020B0606020202030204" pitchFamily="34" charset="0"/>
                <a:sym typeface="Webdings" panose="05030102010509060703" pitchFamily="18" charset="2"/>
              </a:rPr>
              <a:t>et peut être continuée </a:t>
            </a:r>
            <a:r>
              <a:rPr lang="fr-FR" sz="2400" b="1" dirty="0" smtClean="0">
                <a:latin typeface="Arial Narrow" panose="020B0606020202030204" pitchFamily="34" charset="0"/>
                <a:sym typeface="Webdings" panose="05030102010509060703" pitchFamily="18" charset="2"/>
              </a:rPr>
              <a:t>en première </a:t>
            </a:r>
            <a:r>
              <a:rPr lang="fr-FR" sz="2400" dirty="0" smtClean="0">
                <a:latin typeface="Arial Narrow" panose="020B0606020202030204" pitchFamily="34" charset="0"/>
                <a:sym typeface="Webdings" panose="05030102010509060703" pitchFamily="18" charset="2"/>
              </a:rPr>
              <a:t>et </a:t>
            </a:r>
            <a:r>
              <a:rPr lang="fr-FR" sz="2400" b="1" dirty="0" smtClean="0">
                <a:latin typeface="Arial Narrow" panose="020B0606020202030204" pitchFamily="34" charset="0"/>
                <a:sym typeface="Webdings" panose="05030102010509060703" pitchFamily="18" charset="2"/>
              </a:rPr>
              <a:t>en terminale </a:t>
            </a:r>
            <a:r>
              <a:rPr lang="fr-FR" sz="2400" dirty="0" smtClean="0">
                <a:latin typeface="Arial Narrow" panose="020B0606020202030204" pitchFamily="34" charset="0"/>
                <a:sym typeface="Webdings" panose="05030102010509060703" pitchFamily="18" charset="2"/>
              </a:rPr>
              <a:t>à raison de </a:t>
            </a:r>
            <a:r>
              <a:rPr lang="fr-FR" sz="2400" b="1" dirty="0" smtClean="0">
                <a:latin typeface="Arial Narrow" panose="020B0606020202030204" pitchFamily="34" charset="0"/>
                <a:sym typeface="Webdings" panose="05030102010509060703" pitchFamily="18" charset="2"/>
              </a:rPr>
              <a:t>3h par semaine</a:t>
            </a:r>
            <a:r>
              <a:rPr lang="fr-FR" sz="2400" dirty="0" smtClean="0">
                <a:latin typeface="Arial Narrow" panose="020B0606020202030204" pitchFamily="34" charset="0"/>
                <a:sym typeface="Webdings" panose="05030102010509060703" pitchFamily="18" charset="2"/>
              </a:rPr>
              <a:t>.</a:t>
            </a:r>
          </a:p>
          <a:p>
            <a:pPr marL="285750" indent="-285750" algn="just">
              <a:buFont typeface="Webdings" panose="05030102010509060703" pitchFamily="18" charset="2"/>
              <a:buChar char="4"/>
            </a:pPr>
            <a:endParaRPr lang="fr-FR" sz="2400" dirty="0">
              <a:latin typeface="Arial Narrow" panose="020B0606020202030204" pitchFamily="34" charset="0"/>
              <a:sym typeface="Webdings" panose="05030102010509060703" pitchFamily="18" charset="2"/>
            </a:endParaRPr>
          </a:p>
          <a:p>
            <a:pPr marL="285750" indent="-285750" algn="just">
              <a:buFont typeface="Webdings" panose="05030102010509060703" pitchFamily="18" charset="2"/>
              <a:buChar char="4"/>
            </a:pPr>
            <a:r>
              <a:rPr lang="fr-FR" sz="2400" dirty="0" smtClean="0">
                <a:latin typeface="Arial Narrow" panose="020B0606020202030204" pitchFamily="34" charset="0"/>
                <a:sym typeface="Webdings" panose="05030102010509060703" pitchFamily="18" charset="2"/>
              </a:rPr>
              <a:t>Cet enseignement optionnel  nécessite </a:t>
            </a:r>
            <a:r>
              <a:rPr lang="fr-FR" sz="2400" b="1" dirty="0" smtClean="0">
                <a:latin typeface="Arial Narrow" panose="020B0606020202030204" pitchFamily="34" charset="0"/>
                <a:sym typeface="Webdings" panose="05030102010509060703" pitchFamily="18" charset="2"/>
              </a:rPr>
              <a:t>un investissement </a:t>
            </a:r>
            <a:r>
              <a:rPr lang="fr-FR" sz="2400" dirty="0" smtClean="0">
                <a:latin typeface="Arial Narrow" panose="020B0606020202030204" pitchFamily="34" charset="0"/>
                <a:sym typeface="Webdings" panose="05030102010509060703" pitchFamily="18" charset="2"/>
              </a:rPr>
              <a:t>supplémentaire de la part de l’élève et demande </a:t>
            </a:r>
            <a:r>
              <a:rPr lang="fr-FR" sz="2400" b="1" dirty="0" smtClean="0">
                <a:latin typeface="Arial Narrow" panose="020B0606020202030204" pitchFamily="34" charset="0"/>
                <a:sym typeface="Webdings" panose="05030102010509060703" pitchFamily="18" charset="2"/>
              </a:rPr>
              <a:t>du travail personnel </a:t>
            </a:r>
            <a:r>
              <a:rPr lang="fr-FR" sz="2400" dirty="0" smtClean="0">
                <a:latin typeface="Arial Narrow" panose="020B0606020202030204" pitchFamily="34" charset="0"/>
                <a:sym typeface="Webdings" panose="05030102010509060703" pitchFamily="18" charset="2"/>
              </a:rPr>
              <a:t>à la maison – régulier mais peu à la fois.</a:t>
            </a:r>
          </a:p>
          <a:p>
            <a:pPr marL="285750" indent="-285750" algn="just">
              <a:buFont typeface="Webdings" panose="05030102010509060703" pitchFamily="18" charset="2"/>
              <a:buChar char="4"/>
            </a:pPr>
            <a:endParaRPr lang="fr-FR" sz="2400" dirty="0">
              <a:latin typeface="Arial Narrow" panose="020B0606020202030204" pitchFamily="34" charset="0"/>
              <a:sym typeface="Webdings" panose="05030102010509060703" pitchFamily="18" charset="2"/>
            </a:endParaRPr>
          </a:p>
          <a:p>
            <a:pPr marL="285750" indent="-285750" algn="just">
              <a:buFont typeface="Webdings" panose="05030102010509060703" pitchFamily="18" charset="2"/>
              <a:buChar char="4"/>
            </a:pPr>
            <a:r>
              <a:rPr lang="fr-FR" sz="2400" dirty="0" smtClean="0">
                <a:latin typeface="Arial Narrow" panose="020B0606020202030204" pitchFamily="34" charset="0"/>
                <a:sym typeface="Webdings" panose="05030102010509060703" pitchFamily="18" charset="2"/>
              </a:rPr>
              <a:t>Après le Baccalauréat, l’apprentissage du russe peut être poursuivi dans différents profils d’études (CPGE, Écoles d’Ingénieurs, Université, Écoles de Commerce, BTS,  …).</a:t>
            </a:r>
          </a:p>
          <a:p>
            <a:endParaRPr lang="fr-FR" dirty="0">
              <a:sym typeface="Webdings" panose="05030102010509060703" pitchFamily="18" charset="2"/>
            </a:endParaRPr>
          </a:p>
          <a:p>
            <a:pPr marL="285750" indent="-285750">
              <a:buFont typeface="Webdings" panose="05030102010509060703" pitchFamily="18" charset="2"/>
              <a:buChar char="4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5503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2962">
        <p14:reveal/>
      </p:transition>
    </mc:Choice>
    <mc:Fallback xmlns="">
      <p:transition spd="slow" advTm="1296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562</Words>
  <Application>Microsoft Office PowerPoint</Application>
  <PresentationFormat>Grand écran</PresentationFormat>
  <Paragraphs>58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4" baseType="lpstr">
      <vt:lpstr>Arial</vt:lpstr>
      <vt:lpstr>Arial Black</vt:lpstr>
      <vt:lpstr>Arial Narrow</vt:lpstr>
      <vt:lpstr>Calibri</vt:lpstr>
      <vt:lpstr>Calibri Light</vt:lpstr>
      <vt:lpstr>Webdings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Tirard</dc:creator>
  <cp:lastModifiedBy>Tirard</cp:lastModifiedBy>
  <cp:revision>29</cp:revision>
  <dcterms:created xsi:type="dcterms:W3CDTF">2020-05-12T22:13:22Z</dcterms:created>
  <dcterms:modified xsi:type="dcterms:W3CDTF">2020-05-14T15:51:36Z</dcterms:modified>
</cp:coreProperties>
</file>